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2" r:id="rId127"/>
    <p:sldId id="383" r:id="rId128"/>
    <p:sldId id="384" r:id="rId129"/>
    <p:sldId id="385" r:id="rId130"/>
    <p:sldId id="386" r:id="rId1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9" autoAdjust="0"/>
    <p:restoredTop sz="94660"/>
  </p:normalViewPr>
  <p:slideViewPr>
    <p:cSldViewPr>
      <p:cViewPr>
        <p:scale>
          <a:sx n="75" d="100"/>
          <a:sy n="75" d="100"/>
        </p:scale>
        <p:origin x="-229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8FEC5-DFF1-45D4-99FE-C7B92359E39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6273B-4492-430A-BF31-9191B630C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127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127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128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128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2666F2D-845A-4EC2-8FEA-FE51191F86A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9" Type="http://schemas.openxmlformats.org/officeDocument/2006/relationships/slide" Target="slide48.xml"/><Relationship Id="rId21" Type="http://schemas.openxmlformats.org/officeDocument/2006/relationships/slide" Target="slide23.xml"/><Relationship Id="rId34" Type="http://schemas.openxmlformats.org/officeDocument/2006/relationships/slide" Target="slide43.xml"/><Relationship Id="rId42" Type="http://schemas.openxmlformats.org/officeDocument/2006/relationships/slide" Target="slide51.xml"/><Relationship Id="rId47" Type="http://schemas.openxmlformats.org/officeDocument/2006/relationships/slide" Target="slide58.xml"/><Relationship Id="rId50" Type="http://schemas.openxmlformats.org/officeDocument/2006/relationships/slide" Target="slide61.xml"/><Relationship Id="rId55" Type="http://schemas.openxmlformats.org/officeDocument/2006/relationships/slide" Target="slide67.xml"/><Relationship Id="rId63" Type="http://schemas.openxmlformats.org/officeDocument/2006/relationships/slide" Target="slide80.xml"/><Relationship Id="rId68" Type="http://schemas.openxmlformats.org/officeDocument/2006/relationships/slide" Target="slide87.xml"/><Relationship Id="rId76" Type="http://schemas.openxmlformats.org/officeDocument/2006/relationships/slide" Target="slide110.xml"/><Relationship Id="rId7" Type="http://schemas.openxmlformats.org/officeDocument/2006/relationships/slide" Target="slide7.xml"/><Relationship Id="rId71" Type="http://schemas.openxmlformats.org/officeDocument/2006/relationships/slide" Target="slide98.xml"/><Relationship Id="rId2" Type="http://schemas.openxmlformats.org/officeDocument/2006/relationships/notesSlide" Target="../notesSlides/notesSlide2.xml"/><Relationship Id="rId16" Type="http://schemas.openxmlformats.org/officeDocument/2006/relationships/slide" Target="slide18.xml"/><Relationship Id="rId29" Type="http://schemas.openxmlformats.org/officeDocument/2006/relationships/slide" Target="slide3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32" Type="http://schemas.openxmlformats.org/officeDocument/2006/relationships/slide" Target="slide41.xml"/><Relationship Id="rId37" Type="http://schemas.openxmlformats.org/officeDocument/2006/relationships/slide" Target="slide46.xml"/><Relationship Id="rId40" Type="http://schemas.openxmlformats.org/officeDocument/2006/relationships/slide" Target="slide49.xml"/><Relationship Id="rId45" Type="http://schemas.openxmlformats.org/officeDocument/2006/relationships/slide" Target="slide56.xml"/><Relationship Id="rId53" Type="http://schemas.openxmlformats.org/officeDocument/2006/relationships/slide" Target="slide65.xml"/><Relationship Id="rId58" Type="http://schemas.openxmlformats.org/officeDocument/2006/relationships/slide" Target="slide72.xml"/><Relationship Id="rId66" Type="http://schemas.openxmlformats.org/officeDocument/2006/relationships/slide" Target="slide85.xml"/><Relationship Id="rId74" Type="http://schemas.openxmlformats.org/officeDocument/2006/relationships/slide" Target="slide105.xml"/><Relationship Id="rId79" Type="http://schemas.openxmlformats.org/officeDocument/2006/relationships/slide" Target="slide125.xml"/><Relationship Id="rId5" Type="http://schemas.openxmlformats.org/officeDocument/2006/relationships/slide" Target="slide5.xml"/><Relationship Id="rId61" Type="http://schemas.openxmlformats.org/officeDocument/2006/relationships/slide" Target="slide77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31" Type="http://schemas.openxmlformats.org/officeDocument/2006/relationships/slide" Target="slide40.xml"/><Relationship Id="rId44" Type="http://schemas.openxmlformats.org/officeDocument/2006/relationships/slide" Target="slide55.xml"/><Relationship Id="rId52" Type="http://schemas.openxmlformats.org/officeDocument/2006/relationships/slide" Target="slide64.xml"/><Relationship Id="rId60" Type="http://schemas.openxmlformats.org/officeDocument/2006/relationships/slide" Target="slide75.xml"/><Relationship Id="rId65" Type="http://schemas.openxmlformats.org/officeDocument/2006/relationships/slide" Target="slide84.xml"/><Relationship Id="rId73" Type="http://schemas.openxmlformats.org/officeDocument/2006/relationships/slide" Target="slide101.xml"/><Relationship Id="rId78" Type="http://schemas.openxmlformats.org/officeDocument/2006/relationships/slide" Target="slide124.xml"/><Relationship Id="rId4" Type="http://schemas.openxmlformats.org/officeDocument/2006/relationships/slide" Target="slide4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29.xml"/><Relationship Id="rId30" Type="http://schemas.openxmlformats.org/officeDocument/2006/relationships/slide" Target="slide39.xml"/><Relationship Id="rId35" Type="http://schemas.openxmlformats.org/officeDocument/2006/relationships/slide" Target="slide44.xml"/><Relationship Id="rId43" Type="http://schemas.openxmlformats.org/officeDocument/2006/relationships/slide" Target="slide54.xml"/><Relationship Id="rId48" Type="http://schemas.openxmlformats.org/officeDocument/2006/relationships/slide" Target="slide59.xml"/><Relationship Id="rId56" Type="http://schemas.openxmlformats.org/officeDocument/2006/relationships/slide" Target="slide68.xml"/><Relationship Id="rId64" Type="http://schemas.openxmlformats.org/officeDocument/2006/relationships/slide" Target="slide81.xml"/><Relationship Id="rId69" Type="http://schemas.openxmlformats.org/officeDocument/2006/relationships/slide" Target="slide88.xml"/><Relationship Id="rId77" Type="http://schemas.openxmlformats.org/officeDocument/2006/relationships/slide" Target="slide112.xml"/><Relationship Id="rId8" Type="http://schemas.openxmlformats.org/officeDocument/2006/relationships/slide" Target="slide10.xml"/><Relationship Id="rId51" Type="http://schemas.openxmlformats.org/officeDocument/2006/relationships/slide" Target="slide63.xml"/><Relationship Id="rId72" Type="http://schemas.openxmlformats.org/officeDocument/2006/relationships/slide" Target="slide99.xml"/><Relationship Id="rId3" Type="http://schemas.openxmlformats.org/officeDocument/2006/relationships/image" Target="../media/image3.png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33" Type="http://schemas.openxmlformats.org/officeDocument/2006/relationships/slide" Target="slide42.xml"/><Relationship Id="rId38" Type="http://schemas.openxmlformats.org/officeDocument/2006/relationships/slide" Target="slide47.xml"/><Relationship Id="rId46" Type="http://schemas.openxmlformats.org/officeDocument/2006/relationships/slide" Target="slide57.xml"/><Relationship Id="rId59" Type="http://schemas.openxmlformats.org/officeDocument/2006/relationships/slide" Target="slide74.xml"/><Relationship Id="rId67" Type="http://schemas.openxmlformats.org/officeDocument/2006/relationships/slide" Target="slide86.xml"/><Relationship Id="rId20" Type="http://schemas.openxmlformats.org/officeDocument/2006/relationships/slide" Target="slide22.xml"/><Relationship Id="rId41" Type="http://schemas.openxmlformats.org/officeDocument/2006/relationships/slide" Target="slide50.xml"/><Relationship Id="rId54" Type="http://schemas.openxmlformats.org/officeDocument/2006/relationships/slide" Target="slide66.xml"/><Relationship Id="rId62" Type="http://schemas.openxmlformats.org/officeDocument/2006/relationships/slide" Target="slide79.xml"/><Relationship Id="rId70" Type="http://schemas.openxmlformats.org/officeDocument/2006/relationships/slide" Target="slide89.xml"/><Relationship Id="rId75" Type="http://schemas.openxmlformats.org/officeDocument/2006/relationships/slide" Target="slide10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28" Type="http://schemas.openxmlformats.org/officeDocument/2006/relationships/slide" Target="slide30.xml"/><Relationship Id="rId36" Type="http://schemas.openxmlformats.org/officeDocument/2006/relationships/slide" Target="slide45.xml"/><Relationship Id="rId49" Type="http://schemas.openxmlformats.org/officeDocument/2006/relationships/slide" Target="slide60.xml"/><Relationship Id="rId57" Type="http://schemas.openxmlformats.org/officeDocument/2006/relationships/slide" Target="slide6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 dirty="0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Март 2014 </a:t>
            </a:r>
          </a:p>
          <a:p>
            <a:r>
              <a:rPr lang="ru-RU" smtClean="0">
                <a:solidFill>
                  <a:srgbClr val="E02A8F"/>
                </a:solidFill>
              </a:rPr>
              <a:t>Москва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(14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2 500.6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1 106.8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Qip.ru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1"/>
        </p:xfrm>
        <a:graphic>
          <a:graphicData uri="http://schemas.openxmlformats.org/drawingml/2006/table">
            <a:tbl>
              <a:tblPr/>
              <a:tblGrid>
                <a:gridCol w="1342912"/>
                <a:gridCol w="1369866"/>
                <a:gridCol w="1202439"/>
                <a:gridCol w="1233683"/>
                <a:gridCol w="1233683"/>
                <a:gridCol w="1202439"/>
                <a:gridCol w="1306979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Smotri.com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Loveplanet.ru
(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368.2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Стиль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2 500.6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376.1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1 379.2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Qip.ru холдинга РБК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Qip.ru,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2 874.4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2 515.1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Inosmi.ru, Ria.ru, Riarealty.ru, Rsport.ru, Inmsk.ru, Mn.ru, 1prime.ru.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Riarealty.ru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Domashniy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Domashniy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Videomore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(31 проект)*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6 478.9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5 893.6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5 659.4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4 476.6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3 858.9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5 659.5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5 033.3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4 504.4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2 704.0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2 643.2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3 681.1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3 166.7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2 458.6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3 637.4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3 440.0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3 196.6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2 730.7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2 109.2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2 406.1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1 497.3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1 589.8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1 199.3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1 804.5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1 624.4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1 358.3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859.8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Каталог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блогам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Март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311588"/>
                <a:gridCol w="1206679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2 875.5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1 728.1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1 358.2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Mediatoday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рекламные сети: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VideoClick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Videoroll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VideoInteractive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Otclick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1 728.1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1 368.8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1 726.4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Бизнес/Финансы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1 305.0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5 431.8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4 342.6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2 173.9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1 591.4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1 231.3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126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Москва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894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Марте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260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3" name="Rectangle 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3573016"/>
            <a:ext cx="8489950" cy="2952328"/>
          </a:xfrm>
        </p:spPr>
        <p:txBody>
          <a:bodyPr/>
          <a:lstStyle/>
          <a:p>
            <a:r>
              <a:rPr lang="ru-RU" sz="1600" dirty="0"/>
              <a:t>Контролируемые параметры панели:</a:t>
            </a:r>
          </a:p>
          <a:p>
            <a:pPr lvl="1"/>
            <a:r>
              <a:rPr lang="ru-RU" sz="1600" dirty="0"/>
              <a:t>Пол</a:t>
            </a:r>
          </a:p>
          <a:p>
            <a:pPr lvl="1"/>
            <a:r>
              <a:rPr lang="ru-RU" sz="1600" dirty="0"/>
              <a:t>Возраст</a:t>
            </a:r>
          </a:p>
          <a:p>
            <a:pPr lvl="1"/>
            <a:r>
              <a:rPr lang="ru-RU" sz="1600" dirty="0"/>
              <a:t>Количество человек в </a:t>
            </a:r>
            <a:r>
              <a:rPr lang="ru-RU" sz="1600" dirty="0" smtClean="0"/>
              <a:t>семье</a:t>
            </a:r>
            <a:endParaRPr lang="en-US" sz="1600" dirty="0" smtClean="0"/>
          </a:p>
          <a:p>
            <a:pPr lvl="1"/>
            <a:r>
              <a:rPr lang="ru-RU" sz="1600" dirty="0" smtClean="0"/>
              <a:t>Место </a:t>
            </a:r>
            <a:r>
              <a:rPr lang="ru-RU" sz="1600" dirty="0"/>
              <a:t>использования </a:t>
            </a:r>
            <a:r>
              <a:rPr lang="ru-RU" sz="1600" dirty="0" smtClean="0"/>
              <a:t>Интернета </a:t>
            </a:r>
            <a:r>
              <a:rPr lang="ru-RU" sz="1600" dirty="0"/>
              <a:t>(дом / работа / дом</a:t>
            </a:r>
            <a:r>
              <a:rPr lang="en-US" sz="1600" dirty="0"/>
              <a:t>&amp;</a:t>
            </a:r>
            <a:r>
              <a:rPr lang="ru-RU" sz="1600" dirty="0"/>
              <a:t>работа)</a:t>
            </a:r>
          </a:p>
          <a:p>
            <a:pPr lvl="1"/>
            <a:r>
              <a:rPr lang="ru-RU" sz="1600" dirty="0" smtClean="0"/>
              <a:t>Использование смартфонов или планшетов для выхода в Интернет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127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128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москвичей в возрасте 12-64 зашли на страницы Х хотя бы 1 раз за март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Москвы 12-64 года хотя бы один раз март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марте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2.3% от населения Москвы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марте 2014 для проекта Х составила  0.5% от населения Москвы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марте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3810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Марте 2014, Москва,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Conde Nast Россия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Conde Nast Россия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Conde Nast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Россия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Glamour.ru, Gq.ru, Tatler.ru, Vogue.ru.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Eva.ru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1 396.8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6 022.1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5 358.1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4 873.1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4 611.2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3 730.7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1 690.8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1 297.2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7" name="text_Pril"/>
          <p:cNvSpPr>
            <a:spLocks noChangeArrowheads="1"/>
          </p:cNvSpPr>
          <p:nvPr/>
        </p:nvSpPr>
        <p:spPr bwMode="auto">
          <a:xfrm>
            <a:off x="179388" y="1352550"/>
            <a:ext cx="4968875" cy="4895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89534"/>
            <a:ext cx="8202612" cy="45365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" action="ppaction://hlinksldjump"/>
              </a:rPr>
              <a:t>Aif.ru 	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" action="ppaction://hlinksldjump"/>
              </a:rPr>
              <a:t>All.biz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Auto.ru 	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Avito.ru 	7­9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Baby.ru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Babyblog.ru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Banki.ru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Bfm.ru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12" action="ppaction://hlinksldjump"/>
              </a:rPr>
              <a:t>Conde</a:t>
            </a: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 Nast </a:t>
            </a:r>
            <a:r>
              <a:rPr lang="ru-RU" sz="1000" dirty="0" smtClean="0">
                <a:solidFill>
                  <a:srgbClr val="292929"/>
                </a:solidFill>
                <a:hlinkClick r:id="rId12" action="ppaction://hlinksldjump"/>
              </a:rPr>
              <a:t>Россия 	14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Echomsk.ru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Eva.ru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Gismeteo.ru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6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),                                                  Youtube.com)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Imhonet.ru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Irr.ru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Itar-tass.com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Ivi.ru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Job.ru 	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Kinopoisk.ru 	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Kleo.ru 	25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Lifehacker.ru 	26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Look At Media (The-village.ru,                                                  Lookatme.ru, </a:t>
            </a:r>
            <a:r>
              <a:rPr lang="en-US" sz="1000" dirty="0" err="1" smtClean="0">
                <a:solidFill>
                  <a:srgbClr val="292929"/>
                </a:solidFill>
                <a:hlinkClick r:id="rId25" action="ppaction://hlinksldjump"/>
              </a:rPr>
              <a:t>Furfur.me</a:t>
            </a: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) 	27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	28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M24.ru 	29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8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 Group 	30­37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Megogo.net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Metro (Metronews.ru) 	39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Mk.ru 	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2" action="ppaction://hlinksldjump"/>
              </a:rPr>
              <a:t>MoskvaFM</a:t>
            </a: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 (Moskva.fm)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News Media (Rusnovosti.ru,                                                  Lifenews.ru, Izvestia.ru)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Newstube.ru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Ovkuse.ru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PDG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7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 	46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Planeta-online.tv 	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Playground.ru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Professionali.ru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Rg.ru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2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 	51­53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Sibnet.ru 	54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4" action="ppaction://hlinksldjump"/>
              </a:rPr>
              <a:t>Sport-express.ru 	55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Sports.ru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Svoy.ru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7" action="ppaction://hlinksldjump"/>
              </a:rPr>
              <a:t>Topface.com 	58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Translate.ru 	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9" action="ppaction://hlinksldjump"/>
              </a:rPr>
              <a:t>Tvc.ru 	60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Tvigle.ru 	61­62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Tvzavr.ru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Vm.ru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53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53" action="ppaction://hlinksldjump"/>
              </a:rPr>
              <a:t> 	65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Web Prime Group (Passion.ru,                                                  Wmj.ru) 	66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55" action="ppaction://hlinksldjump"/>
              </a:rPr>
              <a:t>Zoomby.ru 	67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56" action="ppaction://hlinksldjump"/>
              </a:rPr>
              <a:t>АЛП-Медиа</a:t>
            </a: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 (7</a:t>
            </a: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ya.ru) 	68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57" action="ppaction://hlinksldjump"/>
              </a:rPr>
              <a:t>Vesti.ru, Sportbox.ru, Russia.tv,                                                  Vestifinance.ru) 	69­71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58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58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58" action="ppaction://hlinksldjump"/>
              </a:rPr>
              <a:t>Bg.ru</a:t>
            </a: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) 	7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2</a:t>
            </a: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­7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59" action="ppaction://hlinksldjump"/>
              </a:rPr>
              <a:t>Axel Springer Russia (Forbes.ru) 	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60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 Media (Maximonline.ru, Wday.ru, Elle.ru,                                                  E1.ru, Ngs.ru) 	75­76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ИД </a:t>
            </a:r>
            <a:r>
              <a:rPr lang="en-US" sz="1000" dirty="0" err="1" smtClean="0">
                <a:solidFill>
                  <a:srgbClr val="292929"/>
                </a:solidFill>
                <a:hlinkClick r:id="rId61" action="ppaction://hlinksldjump"/>
              </a:rPr>
              <a:t>Sanoma</a:t>
            </a:r>
            <a:r>
              <a:rPr lang="en-US" sz="1000" dirty="0" smtClean="0">
                <a:solidFill>
                  <a:srgbClr val="292929"/>
                </a:solidFill>
                <a:hlinkClick r:id="rId61" action="ppaction://hlinksldjump"/>
              </a:rPr>
              <a:t> Independent Media (Vedomosti.ru, Cosmo.ru,                                                  RB.ru, Esquire.ru, Mhealth.ru) 	77­78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62" action="ppaction://hlinksldjump"/>
              </a:rPr>
              <a:t>Бонниер</a:t>
            </a: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 </a:t>
            </a:r>
            <a:r>
              <a:rPr lang="ru-RU" sz="1000" dirty="0" err="1" smtClean="0">
                <a:solidFill>
                  <a:srgbClr val="292929"/>
                </a:solidFill>
                <a:hlinkClick r:id="rId62" action="ppaction://hlinksldjump"/>
              </a:rPr>
              <a:t>Пабликейшенз</a:t>
            </a:r>
            <a:r>
              <a:rPr lang="ru-RU" sz="1000" dirty="0" smtClean="0">
                <a:solidFill>
                  <a:srgbClr val="292929"/>
                </a:solidFill>
                <a:hlinkClick r:id="rId62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Gastronom.ru) 	79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63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63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Kommersant.ru) 	80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64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,                                                  </a:t>
            </a:r>
            <a:r>
              <a:rPr lang="ru-RU" sz="1000" dirty="0" err="1" smtClean="0">
                <a:solidFill>
                  <a:srgbClr val="292929"/>
                </a:solidFill>
                <a:hlinkClick r:id="rId64" action="ppaction://hlinksldjump"/>
              </a:rPr>
              <a:t>Sovsport.ru</a:t>
            </a: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) 	8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1</a:t>
            </a:r>
            <a:r>
              <a:rPr lang="ru-RU" sz="1000" dirty="0" smtClean="0">
                <a:solidFill>
                  <a:srgbClr val="292929"/>
                </a:solidFill>
                <a:hlinkClick r:id="rId64" action="ppaction://hlinksldjump"/>
              </a:rPr>
              <a:t>­8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3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5" action="ppaction://hlinksldjump"/>
              </a:rPr>
              <a:t>ИД Семь дней (7days.ru) 	8</a:t>
            </a:r>
            <a:r>
              <a:rPr lang="en-US" sz="1000" dirty="0" smtClean="0">
                <a:solidFill>
                  <a:srgbClr val="292929"/>
                </a:solidFill>
                <a:hlinkClick r:id="rId65" action="ppaction://hlinksldjump"/>
              </a:rPr>
              <a:t>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6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66" action="ppaction://hlinksldjump"/>
              </a:rPr>
              <a:t>Woman.ru, Timeout.ru) 	85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7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67" action="ppaction://hlinksldjump"/>
              </a:rPr>
              <a:t>Expert.ru) 	86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8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68" action="ppaction://hlinksldjump"/>
              </a:rPr>
              <a:t>Interfax.ru,                                                  Interfax-russia.ru) 	87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69" action="ppaction://hlinksldjump"/>
              </a:rPr>
              <a:t>Корпорация Гуру 	8</a:t>
            </a:r>
            <a:r>
              <a:rPr lang="en-US" sz="1000" dirty="0" smtClean="0">
                <a:solidFill>
                  <a:srgbClr val="292929"/>
                </a:solidFill>
                <a:hlinkClick r:id="rId69" action="ppaction://hlinksldjump"/>
              </a:rPr>
              <a:t>8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0" action="ppaction://hlinksldjump"/>
              </a:rPr>
              <a:t>Объединенная компания </a:t>
            </a:r>
            <a:r>
              <a:rPr lang="en-US" sz="1000" dirty="0" err="1" smtClean="0">
                <a:solidFill>
                  <a:srgbClr val="292929"/>
                </a:solidFill>
                <a:hlinkClick r:id="rId70" action="ppaction://hlinksldjump"/>
              </a:rPr>
              <a:t>Afisha</a:t>
            </a:r>
            <a:r>
              <a:rPr lang="en-US" sz="1000" dirty="0" smtClean="0">
                <a:solidFill>
                  <a:srgbClr val="292929"/>
                </a:solidFill>
                <a:hlinkClick r:id="rId70" action="ppaction://hlinksldjump"/>
              </a:rPr>
              <a:t>-Rambler-SUP 	89­97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1" action="ppaction://hlinksldjump"/>
              </a:rPr>
              <a:t>Объединенная редакция </a:t>
            </a:r>
            <a:r>
              <a:rPr lang="en-US" sz="1000" dirty="0" smtClean="0">
                <a:solidFill>
                  <a:srgbClr val="292929"/>
                </a:solidFill>
                <a:hlinkClick r:id="rId71" action="ppaction://hlinksldjump"/>
              </a:rPr>
              <a:t>Newsru.com (Newsru.com, Inopressa.ru) 	98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2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72" action="ppaction://hlinksldjump"/>
              </a:rPr>
              <a:t>tv.ru) 	99­100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3" action="ppaction://hlinksldjump"/>
              </a:rPr>
              <a:t>РБК 	10</a:t>
            </a:r>
            <a:r>
              <a:rPr lang="en-US" sz="1000" dirty="0" smtClean="0">
                <a:solidFill>
                  <a:srgbClr val="292929"/>
                </a:solidFill>
                <a:hlinkClick r:id="rId73" action="ppaction://hlinksldjump"/>
              </a:rPr>
              <a:t>1</a:t>
            </a:r>
            <a:r>
              <a:rPr lang="ru-RU" sz="1000" dirty="0" smtClean="0">
                <a:solidFill>
                  <a:srgbClr val="292929"/>
                </a:solidFill>
                <a:hlinkClick r:id="rId73" action="ppaction://hlinksldjump"/>
              </a:rPr>
              <a:t>­10</a:t>
            </a:r>
            <a:r>
              <a:rPr lang="en-US" sz="1000" dirty="0" smtClean="0">
                <a:solidFill>
                  <a:srgbClr val="292929"/>
                </a:solidFill>
                <a:hlinkClick r:id="rId73" action="ppaction://hlinksldjump"/>
              </a:rPr>
              <a:t>4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4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74" action="ppaction://hlinksldjump"/>
              </a:rPr>
              <a:t>Ria.ru, Inosmi.ru, Rsport.ru, 1prime.ru, Mn.ru,                                                  Riarealty.ru) 	105­106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5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75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75" action="ppaction://hlinksldjump"/>
              </a:rPr>
              <a:t> 	10</a:t>
            </a: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7</a:t>
            </a:r>
            <a:r>
              <a:rPr lang="ru-RU" sz="1000" dirty="0" smtClean="0">
                <a:solidFill>
                  <a:srgbClr val="292929"/>
                </a:solidFill>
                <a:hlinkClick r:id="rId75" action="ppaction://hlinksldjump"/>
              </a:rPr>
              <a:t>­1</a:t>
            </a:r>
            <a:r>
              <a:rPr lang="en-US" sz="1000" dirty="0" smtClean="0">
                <a:solidFill>
                  <a:srgbClr val="292929"/>
                </a:solidFill>
                <a:hlinkClick r:id="rId75" action="ppaction://hlinksldjump"/>
              </a:rPr>
              <a:t>09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76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76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76" action="ppaction://hlinksldjump"/>
              </a:rPr>
              <a:t>Tnt-online.ru) 	110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77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77" action="ppaction://hlinksldjump"/>
              </a:rPr>
              <a:t> 	11</a:t>
            </a: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1</a:t>
            </a:r>
            <a:r>
              <a:rPr lang="ru-RU" sz="1000" dirty="0" smtClean="0">
                <a:solidFill>
                  <a:srgbClr val="292929"/>
                </a:solidFill>
                <a:hlinkClick r:id="rId77" action="ppaction://hlinksldjump"/>
              </a:rPr>
              <a:t>­11</a:t>
            </a:r>
            <a:r>
              <a:rPr lang="en-US" sz="1000" dirty="0" smtClean="0">
                <a:solidFill>
                  <a:srgbClr val="292929"/>
                </a:solidFill>
                <a:hlinkClick r:id="rId77" action="ppaction://hlinksldjump"/>
              </a:rPr>
              <a:t>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" action="ppaction://noaction"/>
              </a:rPr>
              <a:t>Mediatoday 	118­122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8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78" action="ppaction://hlinksldjump"/>
              </a:rPr>
              <a:t> 	123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79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 	124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514475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79" action="ppaction://hlinksldjump"/>
              </a:rPr>
              <a:t>Приложение. Методология и терминология исследования          12</a:t>
            </a:r>
            <a:r>
              <a:rPr lang="en-US" sz="1000" dirty="0" smtClean="0">
                <a:solidFill>
                  <a:srgbClr val="292929"/>
                </a:solidFill>
                <a:hlinkClick r:id="rId79" action="ppaction://hlinksldjump"/>
              </a:rPr>
              <a:t>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Irr.ru,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1 730.2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Ivi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Ivi.ru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Job.ru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1 750.2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Kinopoisk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Kinopoisk.ru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Kleo.ru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Kleo.ru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Lifehacker.ru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Lifehacker.ru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04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The-village.ru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Lookatme.ru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Furfur.me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1 010.3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6 213.8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6 085.1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3 096.9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5 141.5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2 104.7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3 079.9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2 790.8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*** В аудиторию холдинга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Group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 (29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проектов),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Mail.ru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52814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6 085.1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4 642.2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4 618.3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3 553.3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2 669.4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3 483.8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1 748.8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2 790.8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1 964.9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Рассылки (письма),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Games-online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Mail.ru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31622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2 498.7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2 325.2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1 653.0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1 417.3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1 357.5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Проекты Рассылки (письма),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Games-online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и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1 325.9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1 124.5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1 119.1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31622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Агент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Открытки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2 498.7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2 058.8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1 509.5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1 182.7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раздела Видео проекта Мой мир.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3 096.9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1 439.9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2 104.7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Megogo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Megogo.net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Metro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Metronews.ru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Metro входят проекты: Metronews.ru, Modmod.ru.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MoskvaFM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MoskvaFM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MoskvaFM входят проекты: Moskva.fm, Piter.fm.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1 637.5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Newstube.ru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Newstube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не включены в расчёт аудитории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Newstube.ru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Ovkuse.ru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Ovkuse.ru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PDG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 издательство PDG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PDG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110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km.ru, Allnw.ru, Peterburg2.ru, Restate.ru, TourOut.ru, Vchera.com.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Planeta-online.tv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Planeta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-online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Planeta-online.tv.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Professionali.ru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Professionali.ru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All.biz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All.biz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1 985.3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806765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2 107.2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686.7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Творчество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Новости, политика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Приват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Sibnet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Sibnet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773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Сочи 2014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Sport-express.ru,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Трибуна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Sports.ru,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Svoy.ru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Svoy.ru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Auto.ru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1 015.4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Tvigle не включены в расчёт аудитории Tvigle.ru.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Digital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Tvzavr.ru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Tvzavr.ru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Vm.ru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Passion.ru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Wmj.ru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1 006.0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722.7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АЛП-Медиа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АЛП-Медиа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АЛП-Медиа входят проекты: 7ya.ru, Materinstvo.ru.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06679"/>
                <a:gridCol w="1206679"/>
                <a:gridCol w="1238033"/>
                <a:gridCol w="1206679"/>
                <a:gridCol w="131158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Vestifinance.ru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2 442.5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1 967.8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Filmpro.ru, Gmbox.ru, Russia.tv, Sportbox.ru, Vesti.ru, Vestifinance.ru.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2 421.4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1 467.0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1 381.1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18469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09994"/>
                <a:gridCol w="1209994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1 967.8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815.3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285.0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Sportbox.ru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Sportbox не включены в расчёт аудитории Sportbox.ru.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1 481.8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1 061.1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Tvrain.ru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1 061.1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Прямой эфир Tvrain и Ролики Tvrain не включёны в расчёт аудитории Tvrain.ru.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Axel Springer Russia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1 124.1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Axel Springer Russia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Forbes.ru, Geo.ru, Finanz.ru.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2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316229"/>
                <a:gridCol w="1210949"/>
                <a:gridCol w="1210949"/>
                <a:gridCol w="121094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Wday.ru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Elle.ru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282.8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Hearst 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Shkulev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 Media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Hearst Shkulev Media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79999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Cosmo.ru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Esquire.ru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1 612.9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1 030.6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1000" i="1" dirty="0" err="1" smtClean="0">
                <a:solidFill>
                  <a:schemeClr val="bg2"/>
                </a:solidFill>
                <a:cs typeface="Arial" charset="0"/>
              </a:rPr>
              <a:t>Sanoma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 Independent Media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Mhealth.ru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"Бонниер Пабликейшенз"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Бонниер Пабликейшенз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Gastronom.ru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"Бонниер Пабликейшенз"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Gastronom.ru, Supersadovnik.ru.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206679"/>
                <a:gridCol w="1311588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573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1 830.2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381.1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4.3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1.7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
(Политика)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1 644.4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Sovsport.ru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Sovsport.ru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Футбол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381.1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4.3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1.7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0.4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Sovsport.ru,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"Семь дней"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"Семь дней"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7days.ru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"Семь дней" входят проекты: 7days.ru, Nomobile.ru.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Timeout.ru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1 165.3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912.4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Gurman.ru, Sobaka.ru, Timeout.ru, Videoguide.ru, Woman.ru.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1 497.1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1 342.1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Interfax.ru, Finmarket.ru, Interfax-russia.ru.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Carsguru.ru, Gameguru.ru, Mobiguru.ru, Onlineguru.ru.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2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Afisha-Rambler-SUP
(20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4 736.4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2 961.2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3 199.2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1 585.6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Животные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Услуги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бизнеса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5427"/>
        </p:xfrm>
        <a:graphic>
          <a:graphicData uri="http://schemas.openxmlformats.org/drawingml/2006/table">
            <a:tbl>
              <a:tblPr/>
              <a:tblGrid>
                <a:gridCol w="1310885"/>
                <a:gridCol w="1337197"/>
                <a:gridCol w="1173762"/>
                <a:gridCol w="1482698"/>
                <a:gridCol w="1275810"/>
                <a:gridCol w="1173762"/>
                <a:gridCol w="1137885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Autorambler.ru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1 166.2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Afisha-Rambler-SUP,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Ferra.ru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Motor.ru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Kanobu.ru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2 343.3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1 698.7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1 444.3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1 348.7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1 024.9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Касса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Финансы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986169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с логином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2 961.2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2 826.3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1 585.6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Масс-медиа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1 933.7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1 092.6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985.2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77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 высоком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Прогресс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381.6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 жизни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Lenta.ru портала Afisha-Rambler-SUP, для которых выборка за месяц &gt;= 60 человек.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Inopressa.ru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1 654.4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1 056.4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708.5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Newsru.com 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dirty="0" smtClean="0">
                <a:solidFill>
                  <a:schemeClr val="bg2"/>
                </a:solidFill>
                <a:cs typeface="Arial" charset="0"/>
              </a:rPr>
              <a:t>Inopressa.ru, Newsmsk.ru, Newsru.com, Superstyle.ru, Zagolovki.ru.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Март 2014, Москва,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95</TotalTime>
  <Words>15581</Words>
  <Application>Microsoft Office PowerPoint</Application>
  <PresentationFormat>Экран (4:3)</PresentationFormat>
  <Paragraphs>5554</Paragraphs>
  <Slides>130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130</vt:i4>
      </vt:variant>
    </vt:vector>
  </HeadingPairs>
  <TitlesOfParts>
    <vt:vector size="131" baseType="lpstr">
      <vt:lpstr>Web Index Report Theme</vt:lpstr>
      <vt:lpstr>TNS Web Index: Аудитория интернет-проектов</vt:lpstr>
      <vt:lpstr>Слайд 2</vt:lpstr>
      <vt:lpstr>Аудитория интернет-проектов  Март 2014 </vt:lpstr>
      <vt:lpstr>Аудитория Aif.ru Март 2014, Москва, 12-64 лет</vt:lpstr>
      <vt:lpstr>Аудитория All.biz Март 2014, Москва, 12-64 лет</vt:lpstr>
      <vt:lpstr>Аудитория Auto.ru Март 2014, Москва, 12-64 лет</vt:lpstr>
      <vt:lpstr>Аудитория Avito.ru Март 2014, Москва, 12-64 лет</vt:lpstr>
      <vt:lpstr>Аудитория Avito.ru Март 2014, Москва, 12-64 лет</vt:lpstr>
      <vt:lpstr>Аудитория Avito.ru Март 2014, Москва, 12-64 лет</vt:lpstr>
      <vt:lpstr>Аудитория Baby.ru Март 2014, Москва, 12-64 лет</vt:lpstr>
      <vt:lpstr>Аудитория Babyblog.ru Март 2014, Москва, 12-64 лет</vt:lpstr>
      <vt:lpstr>Аудитория Banki.ru Март 2014, Москва, 12-64 лет</vt:lpstr>
      <vt:lpstr>Аудитория Bfm.ru Март 2014, Москва, 12-64 лет</vt:lpstr>
      <vt:lpstr>Аудитория Conde Nast Россия Март 2014, Москва, 12-64 лет</vt:lpstr>
      <vt:lpstr>Аудитория Echomsk.ru Март 2014, Москва, 12-64 лет</vt:lpstr>
      <vt:lpstr>Аудитория Eva.ru Март 2014, Москва, 12-64 лет</vt:lpstr>
      <vt:lpstr>Аудитория Gismeteo.ru Март 2014, Москва, 12-64 лет</vt:lpstr>
      <vt:lpstr>Аудитория Google Sites** Март 2014, Москва, 12-64 лет</vt:lpstr>
      <vt:lpstr>Аудитория Imhonet.ru Март 2014, Москва, 12-64 лет</vt:lpstr>
      <vt:lpstr>Аудитория Irr.ru Март 2014, Москва, 12-64 лет</vt:lpstr>
      <vt:lpstr>Аудитория Itar-tass.com Март 2014, Москва, 12-64 лет</vt:lpstr>
      <vt:lpstr>Аудитория Ivi.ru Март 2014, Москва, 12-64 лет</vt:lpstr>
      <vt:lpstr>Аудитория Job.ru Март 2014, Москва, 12-64 лет</vt:lpstr>
      <vt:lpstr>Аудитория Kinopoisk.ru Март 2014, Москва, 12-64 лет</vt:lpstr>
      <vt:lpstr>Аудитория Kleo.ru Март 2014, Москва, 12-64 лет</vt:lpstr>
      <vt:lpstr>Аудитория Lifehacker.ru Март 2014, Москва, 12-64 лет</vt:lpstr>
      <vt:lpstr>Аудитория Look At Media Март 2014, Москва, 12-64 лет</vt:lpstr>
      <vt:lpstr>Аудитория Lostfilm Март 2014, Москва, 12-64 лет</vt:lpstr>
      <vt:lpstr>Аудитория M24.ru Март 2014, Москва, 12-64 лет</vt:lpstr>
      <vt:lpstr>Аудитория холдинга Mail.Ru Group Март 2014, Москва, 12-64 лет</vt:lpstr>
      <vt:lpstr>Аудитория Mail.ru Март 2014, Москва, 12-64 лет</vt:lpstr>
      <vt:lpstr>Аудитория Mail.ru Март 2014, Москва, 12-64 лет</vt:lpstr>
      <vt:lpstr>Аудитория Mail.ru Март 2014, Москва, 12-64 лет</vt:lpstr>
      <vt:lpstr>Аудитория Mail.ru Март 2014, Москва, 12-64 лет</vt:lpstr>
      <vt:lpstr>Аудитория Mail.ru Март 2014, Москва, 12-64 лет</vt:lpstr>
      <vt:lpstr>Аудитория проекта Мой мир портала Mail.ru Март 2014, Москва, 12-64 лет</vt:lpstr>
      <vt:lpstr>Аудитория Odnoklassniki.ru Март 2014, Москва, 12-64 лет</vt:lpstr>
      <vt:lpstr>Аудитория Megogo.net Март 2014, Москва, 12-64 лет</vt:lpstr>
      <vt:lpstr>Аудитория Metro Март 2014, Москва, 12-64 лет</vt:lpstr>
      <vt:lpstr>Аудитория Mk.ru Март 2014, Москва, 12-64 лет</vt:lpstr>
      <vt:lpstr>Аудитория проектов холдинга MoskvaFM Март 2014, Москва, 12-64 лет</vt:lpstr>
      <vt:lpstr>Аудитория News Media Март 2014, Москва, 12-64 лет</vt:lpstr>
      <vt:lpstr>Аудитория Newstube.ru Март 2014, Москва, 12-64 лет</vt:lpstr>
      <vt:lpstr>Аудитория Ovkuse.ru Март 2014, Москва, 12-64 лет</vt:lpstr>
      <vt:lpstr>Аудитория проектов PDG Март 2014, Москва, 12-64 лет</vt:lpstr>
      <vt:lpstr>Аудитория Pladform Март 2014, Москва, 12-64 лет</vt:lpstr>
      <vt:lpstr>Аудитория Planeta-online.tv Март 2014, Москва, 12-64 лет</vt:lpstr>
      <vt:lpstr>Аудитория Playground.ru Март 2014, Москва, 12-64 лет</vt:lpstr>
      <vt:lpstr>Аудитория Professionali.ru Март 2014, Москва, 12-64 лет</vt:lpstr>
      <vt:lpstr>Аудитория Rg.ru Март 2014, Москва, 12-64 лет</vt:lpstr>
      <vt:lpstr>Аудитория Rutube Март 2014, Москва, 12-64 лет</vt:lpstr>
      <vt:lpstr>Аудитория Роликов Rutube Март 2014, Москва, 12-64 лет</vt:lpstr>
      <vt:lpstr>Аудитория Роликов Rutube Март 2014, Москва, 12-64 лет</vt:lpstr>
      <vt:lpstr>Аудитория Sibnet.ru Март 2014, Москва, 12-64 лет</vt:lpstr>
      <vt:lpstr>Аудитория Sport-express.ru Март 2014, Москва, 12-64 лет</vt:lpstr>
      <vt:lpstr>Аудитория Sports.ru Март 2014, Москва, 12-64 лет</vt:lpstr>
      <vt:lpstr>Аудитория Svoy.ru Март 2014, Москва, 12-64 лет</vt:lpstr>
      <vt:lpstr>Аудитория Topface.com Март 2014, Москва, 12-64 лет</vt:lpstr>
      <vt:lpstr>Аудитория Translate.ru Март 2014, Москва, 12-64 лет</vt:lpstr>
      <vt:lpstr>Аудитория Tvc.ru Март 2014, Москва, 12-64 лет</vt:lpstr>
      <vt:lpstr>Аудитория Tvigle.ru Март 2014, Москва, 12-64 лет</vt:lpstr>
      <vt:lpstr>Аудитория Роликов Tvigle Март 2014, Москва, 12-64 лет</vt:lpstr>
      <vt:lpstr>Аудитория Tvzavr.ru Март 2014, Москва, 12-64 лет</vt:lpstr>
      <vt:lpstr>Аудитория Vm.ru Март 2014, Москва, 12-64 лет</vt:lpstr>
      <vt:lpstr>Аудитория Wamba Март 2014, Москва, 12-64 лет</vt:lpstr>
      <vt:lpstr>Аудитория Web Prime Group Март 2014, Москва, 12-64 лет</vt:lpstr>
      <vt:lpstr>Аудитория Zoomby.ru Март 2014, Москва, 12-64 лет</vt:lpstr>
      <vt:lpstr>Аудитория АЛП-Медиа Март 2014, Москва, 12-64 лет</vt:lpstr>
      <vt:lpstr>Аудитория ВГТРК Март 2014, Москва, 12-64 лет</vt:lpstr>
      <vt:lpstr>Аудитория Vesti.ru Март 2014, Москва, 12-64 лет</vt:lpstr>
      <vt:lpstr>Аудитория Sportbox.ru Март 2014, Москва, 12-64 лет</vt:lpstr>
      <vt:lpstr>Аудитория холдинга
Дождь, Слон и Большой город Март 2014, Москва, 12-64 лет</vt:lpstr>
      <vt:lpstr>Аудитория Tvrain.ru Март 2014, Москва, 12-64 лет</vt:lpstr>
      <vt:lpstr>Аудитория ИД Axel Springer Russia Март 2014, Москва, 12-64 лет</vt:lpstr>
      <vt:lpstr>Аудитория ИД Hearst Shkulev Media Март 2014, Москва, 12-64 лет</vt:lpstr>
      <vt:lpstr>Аудитория ИД Hearst Shkulev Media Март 2014, Москва, 12-64 лет</vt:lpstr>
      <vt:lpstr>Аудитория проектов ИД Sanoma Independent Media Март 2014, Москва, 12-64 лет</vt:lpstr>
      <vt:lpstr>Аудитория проектов ИД Sanoma Independent Media Март 2014, Москва, 12-64 лет</vt:lpstr>
      <vt:lpstr>Аудитория ИД "Бонниер Пабликейшенз" Март 2014, Москва, 12-64 лет</vt:lpstr>
      <vt:lpstr>Аудитория ИД КоммерсантЪ Март 2014, Москва, 12-64 лет</vt:lpstr>
      <vt:lpstr>Аудитория проектов ИД Комсомольская Правда Март 2014, Москва, 12-64 лет</vt:lpstr>
      <vt:lpstr>Аудитория Kp.ru Март 2014, Москва, 12-64 лет</vt:lpstr>
      <vt:lpstr>Аудитория Sovsport.ru Март 2014, Москва, 12-64 лет</vt:lpstr>
      <vt:lpstr>Аудитория ИД "Семь дней" Март 2014, Москва, 12-64 лет</vt:lpstr>
      <vt:lpstr>Аудитория ИД "ТОП-50" Март 2014, Москва, 12-64 лет</vt:lpstr>
      <vt:lpstr>Аудитория ИД Эксперт Март 2014, Москва, 12-64 лет</vt:lpstr>
      <vt:lpstr>Аудитория Интерфакс Март 2014, Москва, 12-64 лет</vt:lpstr>
      <vt:lpstr>Аудитория проектов Корпорации Гуру Март 2014, Москва, 12-64 лет</vt:lpstr>
      <vt:lpstr>Аудитория проектов объединенной
компании Afisha-Rambler-SUP Март 2014, Москва, 12-64 лет</vt:lpstr>
      <vt:lpstr>Аудитория проектов объединенной
компании Afisha-Rambler-SUP Март 2014, Москва, 12-64 лет</vt:lpstr>
      <vt:lpstr>Аудитория проектов объединенной
компании Afisha-Rambler-SUP Март 2014, Москва, 12-64 лет</vt:lpstr>
      <vt:lpstr>Аудитория проектов Rambler Март 2014, Москва, 12-64 лет</vt:lpstr>
      <vt:lpstr>Аудитория проектов Rambler Март 2014, Москва, 12-64 лет</vt:lpstr>
      <vt:lpstr>Аудитория LiveJournal.com Март 2014, Москва, 12-64 лет</vt:lpstr>
      <vt:lpstr>Аудитория Lenta.ru Март 2014, Москва, 12-64 лет</vt:lpstr>
      <vt:lpstr>Аудитория Lenta.ru Март 2014, Москва, 12-64 лет</vt:lpstr>
      <vt:lpstr>Аудитория Lenta.ru Март 2014, Москва, 12-64 лет</vt:lpstr>
      <vt:lpstr>Аудитория проектов объединенной
редакции Newsru.com Март 2014, Москва, 12-64 лет</vt:lpstr>
      <vt:lpstr>Аудитория холдинга Первый канал Март 2014, Москва, 12-64 лет</vt:lpstr>
      <vt:lpstr>Аудитория 1tv.ru Март 2014, Москва, 12-64 лет</vt:lpstr>
      <vt:lpstr>Аудитория проектов холдинга РБК Март 2014, Москва, 12-64 лет</vt:lpstr>
      <vt:lpstr>Аудитория проектов холдинга РБК Март 2014, Москва, 12-64 лет</vt:lpstr>
      <vt:lpstr>Аудитория Rbc.ru холдинга РБК Март 2014, Москва, 12-64 лет</vt:lpstr>
      <vt:lpstr>Аудитория проекта Qip.ru холдинга РБК Март 2014, Москва, 12-64 лет</vt:lpstr>
      <vt:lpstr>Аудитория РИА Новости Март 2014, Москва, 12-64 лет</vt:lpstr>
      <vt:lpstr>Аудитория РИА Новости Март 2014, Москва, 12-64 лет</vt:lpstr>
      <vt:lpstr>Аудитория проектов СТС Медиа Март 2014, Москва, 12-64 лет</vt:lpstr>
      <vt:lpstr>Аудитория Domashniy.ru Март 2014, Москва, 12-64 лет</vt:lpstr>
      <vt:lpstr>Аудитория Videomore.ru Март 2014, Москва, 12-64 лет</vt:lpstr>
      <vt:lpstr>Аудитория проектов ТНТ-Телесеть Март 2014, Москва, 12-64 лет</vt:lpstr>
      <vt:lpstr>Аудитория проектов Яндекса Март 2014, Москва, 12-64 лет</vt:lpstr>
      <vt:lpstr>Аудитория проектов Яндекса Март 2014, Москва, 12-64 лет</vt:lpstr>
      <vt:lpstr>Аудитория проектов Яндекса Март 2014, Москва, 12-64 лет</vt:lpstr>
      <vt:lpstr>Аудитория проектов Яндекса Март 2014, Москва, 12-64 лет</vt:lpstr>
      <vt:lpstr>Аудитория проектов Яндекса Март 2014, Москва, 12-64 лет</vt:lpstr>
      <vt:lpstr>Аудитория проектов Яндекса Март 2014, Москва, 12-64 лет</vt:lpstr>
      <vt:lpstr>Аудитория рекламных сетей 
Март 2014</vt:lpstr>
      <vt:lpstr>Аудитория Mediatoday Март 2014, Москва, 12-64 лет</vt:lpstr>
      <vt:lpstr>Аудитория VideoInteractive Март 2014, Москва, 12-64 лет</vt:lpstr>
      <vt:lpstr>Аудитория VideoClick Март 2014, Москва, 12-64 лет</vt:lpstr>
      <vt:lpstr>Аудитория Otclick Март 2014, Москва, 12-64 лет</vt:lpstr>
      <vt:lpstr>Аудитория Videoroll Март 2014, Москва, 12-64 лет</vt:lpstr>
      <vt:lpstr>Аудитория Soloway Март 2014, Москва, 12-64 лет</vt:lpstr>
      <vt:lpstr>Аудитория Vitpc Март 2014, Москва, 12-64 лет</vt:lpstr>
      <vt:lpstr>Описание исследования</vt:lpstr>
      <vt:lpstr>TNS Web Index:  Общая структура проекта</vt:lpstr>
      <vt:lpstr>On-line панель:  Основные параметры. Москва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34</cp:revision>
  <dcterms:created xsi:type="dcterms:W3CDTF">2014-04-18T08:37:39Z</dcterms:created>
  <dcterms:modified xsi:type="dcterms:W3CDTF">2014-04-21T08:20:24Z</dcterms:modified>
</cp:coreProperties>
</file>